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674" r:id="rId2"/>
  </p:sldMasterIdLst>
  <p:notesMasterIdLst>
    <p:notesMasterId r:id="rId24"/>
  </p:notesMasterIdLst>
  <p:handoutMasterIdLst>
    <p:handoutMasterId r:id="rId25"/>
  </p:handoutMasterIdLst>
  <p:sldIdLst>
    <p:sldId id="343" r:id="rId3"/>
    <p:sldId id="328" r:id="rId4"/>
    <p:sldId id="359" r:id="rId5"/>
    <p:sldId id="329" r:id="rId6"/>
    <p:sldId id="330" r:id="rId7"/>
    <p:sldId id="352" r:id="rId8"/>
    <p:sldId id="353" r:id="rId9"/>
    <p:sldId id="337" r:id="rId10"/>
    <p:sldId id="355" r:id="rId11"/>
    <p:sldId id="354" r:id="rId12"/>
    <p:sldId id="347" r:id="rId13"/>
    <p:sldId id="345" r:id="rId14"/>
    <p:sldId id="356" r:id="rId15"/>
    <p:sldId id="332" r:id="rId16"/>
    <p:sldId id="349" r:id="rId17"/>
    <p:sldId id="357" r:id="rId18"/>
    <p:sldId id="335" r:id="rId19"/>
    <p:sldId id="336" r:id="rId20"/>
    <p:sldId id="361" r:id="rId21"/>
    <p:sldId id="360" r:id="rId22"/>
    <p:sldId id="358" r:id="rId23"/>
  </p:sldIdLst>
  <p:sldSz cx="9144000" cy="6858000" type="screen4x3"/>
  <p:notesSz cx="6794500" cy="9931400"/>
  <p:embeddedFontLst>
    <p:embeddedFont>
      <p:font typeface="Impact" panose="020B0806030902050204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5E8"/>
    <a:srgbClr val="DBEEF6"/>
    <a:srgbClr val="C7E7F3"/>
    <a:srgbClr val="5B89AE"/>
    <a:srgbClr val="317172"/>
    <a:srgbClr val="006B3A"/>
    <a:srgbClr val="DA2220"/>
    <a:srgbClr val="FF9999"/>
    <a:srgbClr val="ED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9652" autoAdjust="0"/>
  </p:normalViewPr>
  <p:slideViewPr>
    <p:cSldViewPr>
      <p:cViewPr>
        <p:scale>
          <a:sx n="83" d="100"/>
          <a:sy n="83" d="100"/>
        </p:scale>
        <p:origin x="-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259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E4D66E-3169-452D-9EEA-A9EC8EB8BB6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324"/>
            <a:ext cx="2945657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259" y="9433324"/>
            <a:ext cx="2945657" cy="496490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895F573-7BA3-4F65-A931-BA5FA6387B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831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259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B83D44-10B5-4C66-9542-AFEFE64590DB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55"/>
            <a:ext cx="5434966" cy="4468416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324"/>
            <a:ext cx="2945657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259" y="9433324"/>
            <a:ext cx="2945657" cy="496490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39127D6-8F08-4E49-9A48-A4072291D9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27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2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4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4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8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5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02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14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7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15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0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16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7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17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97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18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1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6/6/2019 10:49 AM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19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1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74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72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4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53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5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03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76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7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60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185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2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6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Рисунок 3" descr="footer_graphic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4" r:id="rId10"/>
    <p:sldLayoutId id="2147483855" r:id="rId11"/>
    <p:sldLayoutId id="2147483852" r:id="rId12"/>
  </p:sldLayoutIdLst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onsultantplus://offline/ref=9C2C5C0B5A6FA5479AC0FCAC79F6045B64444426300F3490ED6B163FE9145E3ACAB822805DDBDA46f7zE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523495"/>
          </a:xfrm>
        </p:spPr>
        <p:txBody>
          <a:bodyPr/>
          <a:lstStyle/>
          <a:p>
            <a:pPr algn="ctr"/>
            <a:r>
              <a:rPr lang="ru-RU" sz="4400" b="1" i="1" cap="all" dirty="0">
                <a:solidFill>
                  <a:schemeClr val="tx1"/>
                </a:solidFill>
                <a:effectLst/>
              </a:rPr>
              <a:t>Порядок </a:t>
            </a:r>
            <a:r>
              <a:rPr lang="ru-RU" sz="4400" b="1" i="1" cap="all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b="1" i="1" cap="all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подачи заявления </a:t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о включении избирателя </a:t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в список избирателей </a:t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по месту нахождения </a:t>
            </a:r>
            <a:r>
              <a:rPr lang="ru-RU" sz="44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effectLst/>
              </a:rPr>
            </a:br>
            <a:r>
              <a:rPr lang="ru-RU" sz="4400" b="1" i="1" dirty="0" smtClean="0">
                <a:solidFill>
                  <a:schemeClr val="tx1"/>
                </a:solidFill>
                <a:effectLst/>
              </a:rPr>
              <a:t>на выборах Губернатора </a:t>
            </a:r>
            <a:br>
              <a:rPr lang="ru-RU" sz="4400" b="1" i="1" dirty="0" smtClean="0">
                <a:solidFill>
                  <a:schemeClr val="tx1"/>
                </a:solidFill>
                <a:effectLst/>
              </a:rPr>
            </a:br>
            <a:r>
              <a:rPr lang="ru-RU" sz="4400" b="1" i="1" dirty="0" smtClean="0">
                <a:solidFill>
                  <a:schemeClr val="tx1"/>
                </a:solidFill>
                <a:effectLst/>
              </a:rPr>
              <a:t>Санкт-Петербурга</a:t>
            </a:r>
            <a:r>
              <a:rPr lang="ru-RU" sz="4400" i="1" dirty="0">
                <a:solidFill>
                  <a:schemeClr val="tx1"/>
                </a:solidFill>
                <a:effectLst/>
              </a:rPr>
              <a:t/>
            </a:r>
            <a:br>
              <a:rPr lang="ru-RU" sz="4400" i="1" dirty="0">
                <a:solidFill>
                  <a:schemeClr val="tx1"/>
                </a:solidFill>
                <a:effectLst/>
              </a:rPr>
            </a:br>
            <a:endParaRPr lang="ru-RU" sz="440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38535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Журнал регистрации заявлений о голосовании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по месту нахождения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412776"/>
            <a:ext cx="8382000" cy="5792355"/>
          </a:xfrm>
        </p:spPr>
        <p:txBody>
          <a:bodyPr/>
          <a:lstStyle/>
          <a:p>
            <a:pPr marL="0" algn="just">
              <a:spcAft>
                <a:spcPts val="1200"/>
              </a:spcAft>
              <a:buNone/>
            </a:pPr>
            <a:r>
              <a:rPr lang="ru-RU" sz="2800" dirty="0" smtClean="0"/>
              <a:t>Все заявления регистрируются в Журнале регистрации </a:t>
            </a:r>
            <a:r>
              <a:rPr lang="ru-RU" sz="2600" dirty="0" smtClean="0"/>
              <a:t>заявлений о голосовании по месту нахождения. 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ru-RU" sz="2600" dirty="0" smtClean="0"/>
              <a:t>Если заявление принимается «на дому», то в графе «Примечание» делается отметка «вне ППЗ».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ru-RU" sz="2600" dirty="0" smtClean="0"/>
              <a:t>Специальное заявление регистрируется и в графе «Примечание» делается пометка «Специальное заявление», указывается номер наклеенной марки, </a:t>
            </a:r>
            <a:r>
              <a:rPr lang="ru-RU" sz="2600" b="1" dirty="0" smtClean="0">
                <a:solidFill>
                  <a:srgbClr val="FF0000"/>
                </a:solidFill>
              </a:rPr>
              <a:t>номер телефона избирателя и номер участка по месту нахождения</a:t>
            </a:r>
            <a:r>
              <a:rPr lang="ru-RU" sz="2600" b="1" dirty="0" smtClean="0"/>
              <a:t>.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ru-RU" sz="2600" dirty="0" smtClean="0"/>
              <a:t>При оформлении специального заявления избиратель </a:t>
            </a:r>
            <a:br>
              <a:rPr lang="ru-RU" sz="2600" dirty="0" smtClean="0"/>
            </a:br>
            <a:r>
              <a:rPr lang="ru-RU" sz="2600" b="1" dirty="0" smtClean="0"/>
              <a:t>НЕ </a:t>
            </a:r>
            <a:r>
              <a:rPr lang="ru-RU" sz="2600" dirty="0" smtClean="0"/>
              <a:t>ставит подпись в Журнале регистрации заявлений.</a:t>
            </a:r>
          </a:p>
          <a:p>
            <a:pPr marL="0">
              <a:buNone/>
            </a:pPr>
            <a:endParaRPr lang="ru-RU" sz="2800" dirty="0" smtClean="0"/>
          </a:p>
          <a:p>
            <a:pPr marL="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6273225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620688"/>
            <a:ext cx="8382000" cy="4875181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/>
              <a:t>Сроки передачи «обычных» заявлений </a:t>
            </a:r>
            <a:br>
              <a:rPr lang="ru-RU" b="1" dirty="0" smtClean="0"/>
            </a:br>
            <a:endParaRPr lang="ru-RU" b="1" dirty="0" smtClean="0"/>
          </a:p>
          <a:p>
            <a:pPr marL="0" indent="0" algn="ctr">
              <a:buFontTx/>
              <a:buNone/>
              <a:defRPr/>
            </a:pPr>
            <a:r>
              <a:rPr lang="ru-RU" sz="2400" b="1" dirty="0" smtClean="0"/>
              <a:t>из УИК в ТИК: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/>
              <a:t>при подаче заявлений на бумажном носителе  – </a:t>
            </a:r>
            <a:r>
              <a:rPr lang="ru-RU" sz="2400" b="1" dirty="0" smtClean="0">
                <a:solidFill>
                  <a:srgbClr val="FF0000"/>
                </a:solidFill>
              </a:rPr>
              <a:t>ежедневно</a:t>
            </a:r>
            <a:r>
              <a:rPr lang="ru-RU" sz="2400" b="1" dirty="0" smtClean="0"/>
              <a:t>;</a:t>
            </a:r>
          </a:p>
          <a:p>
            <a:pPr marL="0" indent="0" algn="ctr">
              <a:buFontTx/>
              <a:buNone/>
              <a:defRPr/>
            </a:pPr>
            <a:endParaRPr lang="ru-RU" sz="2400" b="1" dirty="0" smtClean="0"/>
          </a:p>
          <a:p>
            <a:pPr marL="0" indent="0" algn="ctr">
              <a:buFontTx/>
              <a:buNone/>
              <a:defRPr/>
            </a:pPr>
            <a:endParaRPr lang="ru-RU" sz="2400" b="1" dirty="0" smtClean="0"/>
          </a:p>
          <a:p>
            <a:pPr marL="0" indent="0" algn="ctr">
              <a:buFontTx/>
              <a:buNone/>
              <a:defRPr/>
            </a:pPr>
            <a:r>
              <a:rPr lang="ru-RU" sz="2400" b="1" dirty="0" smtClean="0"/>
              <a:t>Из МФЦ в ТИК: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/>
              <a:t>при функционировании СМЭВ – 5 сентября 2019 года </a:t>
            </a:r>
            <a:br>
              <a:rPr lang="ru-RU" sz="2400" b="1" dirty="0" smtClean="0"/>
            </a:br>
            <a:r>
              <a:rPr lang="ru-RU" sz="2400" b="1" dirty="0" smtClean="0"/>
              <a:t>(не позднее 10.00 часов)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/>
              <a:t>при отсутствии технической возможности – ежедневно. </a:t>
            </a:r>
          </a:p>
          <a:p>
            <a:pPr marL="0" indent="0">
              <a:buFontTx/>
              <a:buNone/>
              <a:defRPr/>
            </a:pPr>
            <a:endParaRPr lang="ru-RU" sz="2400" b="1" dirty="0"/>
          </a:p>
          <a:p>
            <a:pPr marL="0" indent="0">
              <a:buNone/>
              <a:defRPr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30912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415498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/>
              </a:rPr>
              <a:t>Не позднее  7 сентября 2019 года ТИК передает в УИК</a:t>
            </a:r>
            <a:endParaRPr lang="ru-RU" sz="30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3608" y="908720"/>
            <a:ext cx="4119424" cy="1666753"/>
            <a:chOff x="0" y="5206"/>
            <a:chExt cx="3402392" cy="1666753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5206"/>
              <a:ext cx="3327953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43608" y="112474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Дополнительные вкладные листы списка избирателей с внесенными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них сведениями об избирателях, подавших «обычные» заявления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3140968"/>
            <a:ext cx="720080" cy="755794"/>
            <a:chOff x="3657739" y="363298"/>
            <a:chExt cx="875773" cy="949409"/>
          </a:xfrm>
        </p:grpSpPr>
        <p:sp>
          <p:nvSpPr>
            <p:cNvPr id="10" name="Стрелка вправо 9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43608" y="2708920"/>
            <a:ext cx="4032448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43608" y="306896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Реестр избирателей, подлежащих исключению из списка избирателей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48064" y="2708920"/>
            <a:ext cx="3888432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39544" y="26369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Если УИК будет установлено, что избиратель, включенный в Реестр, ранее подавал специальное заявление и исключен из списка избирателей, УИК </a:t>
            </a:r>
            <a:r>
              <a:rPr lang="ru-RU" b="1" dirty="0" smtClean="0">
                <a:solidFill>
                  <a:schemeClr val="bg1"/>
                </a:solidFill>
              </a:rPr>
              <a:t>незамедлительно </a:t>
            </a:r>
            <a:r>
              <a:rPr lang="ru-RU" dirty="0" smtClean="0">
                <a:solidFill>
                  <a:schemeClr val="bg1"/>
                </a:solidFill>
              </a:rPr>
              <a:t>сообщает об этом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ТИК и ждет дальнейших указаний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51520" y="1340768"/>
            <a:ext cx="720080" cy="755794"/>
            <a:chOff x="3657739" y="363298"/>
            <a:chExt cx="875773" cy="949409"/>
          </a:xfrm>
        </p:grpSpPr>
        <p:sp>
          <p:nvSpPr>
            <p:cNvPr id="30" name="Стрелка вправо 29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0" y="4941168"/>
            <a:ext cx="720080" cy="755794"/>
            <a:chOff x="3657739" y="363298"/>
            <a:chExt cx="875773" cy="949409"/>
          </a:xfrm>
        </p:grpSpPr>
        <p:sp>
          <p:nvSpPr>
            <p:cNvPr id="33" name="Стрелка вправо 32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43608" y="4509120"/>
            <a:ext cx="4032449" cy="1666753"/>
            <a:chOff x="48818" y="5206"/>
            <a:chExt cx="3464021" cy="1666753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1629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600" y="4725144"/>
            <a:ext cx="4104456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Реестр избирателей, подавших неучтенные заявления о включении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 по месту нахождения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03039"/>
            <a:ext cx="9144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День голосования</a:t>
            </a:r>
          </a:p>
          <a:p>
            <a:pPr algn="ctr" defTabSz="912813">
              <a:lnSpc>
                <a:spcPct val="90000"/>
              </a:lnSpc>
              <a:defRPr/>
            </a:pP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(по </a:t>
            </a:r>
            <a:r>
              <a:rPr lang="ru-RU" sz="3600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«обычному» </a:t>
            </a: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заявлению)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41870" y="2981563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1" y="3200767"/>
            <a:ext cx="844296" cy="122834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355976" y="3284984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40655" y="2014740"/>
            <a:ext cx="3451210" cy="3600400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/>
          <a:stretch/>
        </p:blipFill>
        <p:spPr>
          <a:xfrm>
            <a:off x="7371760" y="2731740"/>
            <a:ext cx="800639" cy="12733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39087" y="3228782"/>
            <a:ext cx="137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2"/>
          <a:stretch/>
        </p:blipFill>
        <p:spPr>
          <a:xfrm>
            <a:off x="6140409" y="2731740"/>
            <a:ext cx="663839" cy="12733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7056714" y="2731740"/>
            <a:ext cx="329063" cy="12733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6741667" y="2731740"/>
            <a:ext cx="329063" cy="127332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52120" y="4077072"/>
            <a:ext cx="3242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Член </a:t>
            </a:r>
            <a:r>
              <a:rPr lang="ru-RU" dirty="0" err="1">
                <a:solidFill>
                  <a:schemeClr val="bg1"/>
                </a:solidFill>
              </a:rPr>
              <a:t>УИКа</a:t>
            </a:r>
            <a:r>
              <a:rPr lang="ru-RU" dirty="0">
                <a:solidFill>
                  <a:schemeClr val="bg1"/>
                </a:solidFill>
              </a:rPr>
              <a:t> проверяет </a:t>
            </a:r>
            <a:r>
              <a:rPr lang="ru-RU" dirty="0" smtClean="0">
                <a:solidFill>
                  <a:schemeClr val="bg1"/>
                </a:solidFill>
              </a:rPr>
              <a:t>избирателя </a:t>
            </a:r>
            <a:r>
              <a:rPr lang="ru-RU" dirty="0">
                <a:solidFill>
                  <a:schemeClr val="bg1"/>
                </a:solidFill>
              </a:rPr>
              <a:t>в дополнительных вкладных листах списка избирателей и выдает </a:t>
            </a:r>
            <a:r>
              <a:rPr lang="ru-RU" dirty="0" smtClean="0">
                <a:solidFill>
                  <a:schemeClr val="bg1"/>
                </a:solidFill>
              </a:rPr>
              <a:t>избирательный бюллетень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03039"/>
            <a:ext cx="9144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День голосования</a:t>
            </a:r>
          </a:p>
          <a:p>
            <a:pPr algn="ctr" defTabSz="912813">
              <a:lnSpc>
                <a:spcPct val="90000"/>
              </a:lnSpc>
              <a:defRPr/>
            </a:pP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(по </a:t>
            </a:r>
            <a:r>
              <a:rPr lang="ru-RU" sz="3600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специальному </a:t>
            </a: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заявлению)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340768"/>
            <a:ext cx="3451210" cy="2367846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844296" cy="122834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283968" y="3212976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08104" y="1340768"/>
            <a:ext cx="3451210" cy="4248472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/>
          <a:stretch/>
        </p:blipFill>
        <p:spPr>
          <a:xfrm>
            <a:off x="7380312" y="1484784"/>
            <a:ext cx="800639" cy="12733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51720" y="1916832"/>
            <a:ext cx="1376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2"/>
          <a:stretch/>
        </p:blipFill>
        <p:spPr>
          <a:xfrm>
            <a:off x="6156176" y="1484784"/>
            <a:ext cx="663839" cy="12733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7092280" y="1484784"/>
            <a:ext cx="329063" cy="12733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6781667" y="1486332"/>
            <a:ext cx="329063" cy="127332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24128" y="2780928"/>
            <a:ext cx="3071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Член </a:t>
            </a:r>
            <a:r>
              <a:rPr lang="ru-RU" dirty="0" err="1" smtClean="0">
                <a:solidFill>
                  <a:schemeClr val="bg1"/>
                </a:solidFill>
              </a:rPr>
              <a:t>УИКа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вносит сведения </a:t>
            </a:r>
            <a: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/>
            </a:r>
            <a:b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специально выделенные </a:t>
            </a:r>
            <a:r>
              <a:rPr lang="ru-RU" b="1" dirty="0">
                <a:solidFill>
                  <a:srgbClr val="FF0000"/>
                </a:solidFill>
              </a:rPr>
              <a:t>отдельные вкладные листы </a:t>
            </a:r>
            <a:r>
              <a:rPr lang="ru-RU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списка </a:t>
            </a:r>
            <a: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избирателей, изымает специальное заявление у избирателя, наклеивает отрывную часть марки в «Особые отметки», выдает бюллетень </a:t>
            </a:r>
            <a:endParaRPr lang="ru-RU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3861048"/>
            <a:ext cx="3451210" cy="2367846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020">
            <a:off x="742236" y="4032914"/>
            <a:ext cx="1802565" cy="11248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87624" y="5373216"/>
            <a:ext cx="2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Специальное заявление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День </a:t>
            </a:r>
            <a:r>
              <a:rPr lang="ru-RU" sz="3600" b="1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голосования</a:t>
            </a:r>
            <a:endParaRPr lang="ru-RU" sz="3600" b="1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67544" y="1052736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844296" cy="1228344"/>
          </a:xfrm>
          <a:prstGeom prst="rect">
            <a:avLst/>
          </a:prstGeom>
        </p:spPr>
      </p:pic>
      <p:grpSp>
        <p:nvGrpSpPr>
          <p:cNvPr id="3" name="Группа 19"/>
          <p:cNvGrpSpPr/>
          <p:nvPr/>
        </p:nvGrpSpPr>
        <p:grpSpPr>
          <a:xfrm>
            <a:off x="4139952" y="1340768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5292080" y="764704"/>
            <a:ext cx="3451210" cy="1944216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/>
          <a:stretch/>
        </p:blipFill>
        <p:spPr>
          <a:xfrm>
            <a:off x="7380312" y="836713"/>
            <a:ext cx="576063" cy="864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9712" y="1268760"/>
            <a:ext cx="137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2"/>
          <a:stretch/>
        </p:blipFill>
        <p:spPr>
          <a:xfrm>
            <a:off x="6156176" y="836712"/>
            <a:ext cx="663839" cy="8640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7092280" y="836712"/>
            <a:ext cx="288031" cy="8640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6804248" y="836713"/>
            <a:ext cx="288032" cy="864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52120" y="1700808"/>
            <a:ext cx="295232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Избиратель </a:t>
            </a:r>
            <a:r>
              <a:rPr lang="ru-RU" b="1" dirty="0" smtClean="0">
                <a:solidFill>
                  <a:srgbClr val="FF0000"/>
                </a:solidFill>
              </a:rPr>
              <a:t>отсутствует</a:t>
            </a:r>
            <a:r>
              <a:rPr lang="ru-RU" dirty="0" smtClean="0">
                <a:solidFill>
                  <a:schemeClr val="bg1"/>
                </a:solidFill>
              </a:rPr>
              <a:t> в дополнительных </a:t>
            </a:r>
            <a:r>
              <a:rPr lang="ru-RU" dirty="0">
                <a:solidFill>
                  <a:schemeClr val="bg1"/>
                </a:solidFill>
              </a:rPr>
              <a:t>вкладных листах списка </a:t>
            </a:r>
            <a:r>
              <a:rPr lang="ru-RU" dirty="0" smtClean="0">
                <a:solidFill>
                  <a:schemeClr val="bg1"/>
                </a:solidFill>
              </a:rPr>
              <a:t>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1" name="Группа 19"/>
          <p:cNvGrpSpPr/>
          <p:nvPr/>
        </p:nvGrpSpPr>
        <p:grpSpPr>
          <a:xfrm rot="5400000">
            <a:off x="6553034" y="2816118"/>
            <a:ext cx="875773" cy="949409"/>
            <a:chOff x="3657739" y="363298"/>
            <a:chExt cx="875773" cy="949409"/>
          </a:xfrm>
        </p:grpSpPr>
        <p:sp>
          <p:nvSpPr>
            <p:cNvPr id="42" name="Стрелка вправо 41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44" name="Группа 19"/>
          <p:cNvGrpSpPr/>
          <p:nvPr/>
        </p:nvGrpSpPr>
        <p:grpSpPr>
          <a:xfrm rot="10800000">
            <a:off x="4139952" y="4365104"/>
            <a:ext cx="875773" cy="949409"/>
            <a:chOff x="3657739" y="363298"/>
            <a:chExt cx="875773" cy="949409"/>
          </a:xfrm>
        </p:grpSpPr>
        <p:sp>
          <p:nvSpPr>
            <p:cNvPr id="45" name="Стрелка вправо 44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5292080" y="3789040"/>
            <a:ext cx="3451210" cy="194421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Скругленный прямоугольник 47"/>
          <p:cNvSpPr/>
          <p:nvPr/>
        </p:nvSpPr>
        <p:spPr>
          <a:xfrm>
            <a:off x="467544" y="3573016"/>
            <a:ext cx="3451210" cy="2016224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TextBox 48"/>
          <p:cNvSpPr txBox="1"/>
          <p:nvPr/>
        </p:nvSpPr>
        <p:spPr>
          <a:xfrm>
            <a:off x="5364088" y="3861048"/>
            <a:ext cx="3456384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Избиратель </a:t>
            </a:r>
            <a:r>
              <a:rPr lang="ru-RU" b="1" dirty="0" smtClean="0">
                <a:solidFill>
                  <a:srgbClr val="FF0000"/>
                </a:solidFill>
              </a:rPr>
              <a:t>включен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Реестр избирателей, подавших неучтенные заявления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 включении в список избирателей по месту нахождения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3717032"/>
            <a:ext cx="360040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УИК </a:t>
            </a:r>
            <a:r>
              <a:rPr lang="ru-RU" b="1" dirty="0" smtClean="0">
                <a:solidFill>
                  <a:srgbClr val="FF0000"/>
                </a:solidFill>
              </a:rPr>
              <a:t>принимает</a:t>
            </a:r>
            <a:r>
              <a:rPr lang="ru-RU" dirty="0" smtClean="0">
                <a:solidFill>
                  <a:schemeClr val="bg1"/>
                </a:solidFill>
              </a:rPr>
              <a:t> решение об отказе во включении избирателя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 (приобщается к списку избирателей, заверенная копия – избирателю)</a:t>
            </a:r>
          </a:p>
        </p:txBody>
      </p:sp>
    </p:spTree>
    <p:extLst>
      <p:ext uri="{BB962C8B-B14F-4D97-AF65-F5344CB8AC3E}">
        <p14:creationId xmlns:p14="http://schemas.microsoft.com/office/powerpoint/2010/main" val="31884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10417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65304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03039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Голосование по месту нахождения избирателей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83568" y="1152128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8152"/>
            <a:ext cx="1152128" cy="127332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83568" y="3024336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40360"/>
            <a:ext cx="844296" cy="122834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283968" y="1440160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3568" y="4896544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79712" y="1258976"/>
            <a:ext cx="2028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Отсутствует в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дополнительных вкладных листах списка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3029" y="3240360"/>
            <a:ext cx="137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64088" y="3212976"/>
            <a:ext cx="3451210" cy="3024336"/>
            <a:chOff x="5364088" y="2862544"/>
            <a:chExt cx="3451210" cy="222264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364088" y="2924944"/>
              <a:ext cx="3451210" cy="2160240"/>
              <a:chOff x="0" y="5206"/>
              <a:chExt cx="3451210" cy="1666753"/>
            </a:xfrm>
            <a:scene3d>
              <a:camera prst="orthographicFront"/>
              <a:lightRig rig="flat" dir="t"/>
            </a:scene3d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0" y="5206"/>
                <a:ext cx="3451210" cy="1666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7380312" y="2862546"/>
              <a:ext cx="800639" cy="103593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6156176" y="2862546"/>
              <a:ext cx="663839" cy="103593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7092280" y="2862544"/>
              <a:ext cx="329063" cy="103593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6804248" y="2862546"/>
              <a:ext cx="329063" cy="1035935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8192"/>
            <a:ext cx="1080213" cy="107880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364088" y="1152128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8152"/>
            <a:ext cx="1340768" cy="13407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64288" y="1512168"/>
            <a:ext cx="1135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Проверка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через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ТИК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5400000">
            <a:off x="6950198" y="2590354"/>
            <a:ext cx="439855" cy="949409"/>
            <a:chOff x="3657739" y="363298"/>
            <a:chExt cx="875773" cy="949409"/>
          </a:xfrm>
        </p:grpSpPr>
        <p:sp>
          <p:nvSpPr>
            <p:cNvPr id="43" name="Стрелка вправо 42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13176"/>
            <a:ext cx="504056" cy="5040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0152" y="4437112"/>
            <a:ext cx="295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в список избирателей + </a:t>
            </a:r>
            <a:r>
              <a:rPr lang="ru-RU" b="1" dirty="0" smtClean="0">
                <a:solidFill>
                  <a:srgbClr val="FF0000"/>
                </a:solidFill>
              </a:rPr>
              <a:t>решение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 включении в список избирателей (либо об отказе во включении в список избирателей)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1720" y="4869160"/>
            <a:ext cx="2028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Отсутствует в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Реестре избирателей, подавших неучтенные заявления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13176"/>
            <a:ext cx="1152128" cy="127332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01208"/>
            <a:ext cx="1080213" cy="10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539552" y="1484784"/>
            <a:ext cx="3451210" cy="3816424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39552" y="1412776"/>
            <a:ext cx="5634640" cy="3564846"/>
            <a:chOff x="-2232248" y="5206"/>
            <a:chExt cx="5634640" cy="1617935"/>
          </a:xfrm>
          <a:scene3d>
            <a:camera prst="orthographicFront"/>
            <a:lightRig rig="flat" dir="t"/>
          </a:scene3d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-2232248" y="5206"/>
              <a:ext cx="3451210" cy="490222"/>
            </a:xfrm>
            <a:prstGeom prst="roundRect">
              <a:avLst>
                <a:gd name="adj" fmla="val 32794"/>
              </a:avLst>
            </a:prstGeom>
            <a:solidFill>
              <a:srgbClr val="DBEEF6"/>
            </a:solidFill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139952" y="1772816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31640" y="2564904"/>
            <a:ext cx="2031990" cy="1273324"/>
            <a:chOff x="1315873" y="2731740"/>
            <a:chExt cx="2031990" cy="1273324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2547224" y="2731740"/>
              <a:ext cx="800639" cy="127332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1315873" y="2731740"/>
              <a:ext cx="663839" cy="127332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2226713" y="2731740"/>
              <a:ext cx="329063" cy="127332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1917131" y="2731740"/>
              <a:ext cx="329063" cy="127332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148064" y="1268760"/>
            <a:ext cx="3451210" cy="1826334"/>
            <a:chOff x="5148064" y="1340768"/>
            <a:chExt cx="3451210" cy="182633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5148064" y="1340768"/>
              <a:ext cx="3451210" cy="1810769"/>
              <a:chOff x="0" y="-138810"/>
              <a:chExt cx="3451210" cy="1810769"/>
            </a:xfrm>
            <a:scene3d>
              <a:camera prst="orthographicFront"/>
              <a:lightRig rig="flat" dir="t"/>
            </a:scene3d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0" y="-138810"/>
                <a:ext cx="3451210" cy="1810769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436096" y="1412776"/>
              <a:ext cx="29747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Специальное заявление изымается, погашается, отметка «Включен в список избирателей по месту жительства», 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подпись члена УИК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rot="5400000">
            <a:off x="6702888" y="2810280"/>
            <a:ext cx="432049" cy="949409"/>
            <a:chOff x="3657739" y="363298"/>
            <a:chExt cx="875773" cy="949409"/>
          </a:xfrm>
        </p:grpSpPr>
        <p:sp>
          <p:nvSpPr>
            <p:cNvPr id="43" name="Стрелка вправо 42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504056" cy="5034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539552" y="1988840"/>
            <a:ext cx="3456384" cy="57606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9632" y="4005064"/>
            <a:ext cx="271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Исключен, как подавший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специальное заявление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92" y="1556792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УИК по месту регистрации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СПИСОК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148064" y="3501008"/>
            <a:ext cx="3451210" cy="2664296"/>
            <a:chOff x="5364088" y="2924944"/>
            <a:chExt cx="3451210" cy="216024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5364088" y="2924944"/>
              <a:ext cx="3451210" cy="2160240"/>
              <a:chOff x="0" y="5206"/>
              <a:chExt cx="3451210" cy="1666753"/>
            </a:xfrm>
            <a:scene3d>
              <a:camera prst="orthographicFront"/>
              <a:lightRig rig="flat" dir="t"/>
            </a:scene3d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0" y="5206"/>
                <a:ext cx="3451210" cy="1666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7380312" y="2924945"/>
              <a:ext cx="800639" cy="99254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6156176" y="2924945"/>
              <a:ext cx="663839" cy="992543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7092280" y="2924945"/>
              <a:ext cx="329063" cy="99254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6804248" y="2924945"/>
              <a:ext cx="329063" cy="992543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13176"/>
            <a:ext cx="504056" cy="50405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0" y="533813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Голосование по месту нахождения избирателей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96136" y="450912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в список избирателей + </a:t>
            </a:r>
            <a:r>
              <a:rPr lang="ru-RU" b="1" dirty="0" smtClean="0">
                <a:solidFill>
                  <a:srgbClr val="FF0000"/>
                </a:solidFill>
              </a:rPr>
              <a:t>решение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 включении в список избирателей (либо об отказе во включении в список избирателей)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539552" y="1484784"/>
            <a:ext cx="3451210" cy="3816424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3" name="Группа 47"/>
          <p:cNvGrpSpPr/>
          <p:nvPr/>
        </p:nvGrpSpPr>
        <p:grpSpPr>
          <a:xfrm>
            <a:off x="539552" y="1412776"/>
            <a:ext cx="5634640" cy="3564846"/>
            <a:chOff x="-2232248" y="5206"/>
            <a:chExt cx="5634640" cy="1617935"/>
          </a:xfrm>
          <a:scene3d>
            <a:camera prst="orthographicFront"/>
            <a:lightRig rig="flat" dir="t"/>
          </a:scene3d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-2232248" y="5206"/>
              <a:ext cx="3451210" cy="490222"/>
            </a:xfrm>
            <a:prstGeom prst="roundRect">
              <a:avLst>
                <a:gd name="adj" fmla="val 32794"/>
              </a:avLst>
            </a:prstGeom>
            <a:solidFill>
              <a:srgbClr val="DBEEF6"/>
            </a:solidFill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4139952" y="1772816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5" name="Группа 6"/>
          <p:cNvGrpSpPr/>
          <p:nvPr/>
        </p:nvGrpSpPr>
        <p:grpSpPr>
          <a:xfrm>
            <a:off x="1331640" y="2564904"/>
            <a:ext cx="2031990" cy="1273324"/>
            <a:chOff x="1315873" y="2731740"/>
            <a:chExt cx="2031990" cy="1273324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2547224" y="2731740"/>
              <a:ext cx="800639" cy="127332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1315873" y="2731740"/>
              <a:ext cx="663839" cy="127332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2226713" y="2731740"/>
              <a:ext cx="329063" cy="127332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1917131" y="2731740"/>
              <a:ext cx="329063" cy="1273324"/>
            </a:xfrm>
            <a:prstGeom prst="rect">
              <a:avLst/>
            </a:prstGeom>
          </p:spPr>
        </p:pic>
      </p:grpSp>
      <p:grpSp>
        <p:nvGrpSpPr>
          <p:cNvPr id="7" name="Группа 8"/>
          <p:cNvGrpSpPr/>
          <p:nvPr/>
        </p:nvGrpSpPr>
        <p:grpSpPr>
          <a:xfrm>
            <a:off x="5148064" y="1196752"/>
            <a:ext cx="3451210" cy="1666753"/>
            <a:chOff x="5148064" y="1484784"/>
            <a:chExt cx="3451210" cy="1666753"/>
          </a:xfrm>
        </p:grpSpPr>
        <p:grpSp>
          <p:nvGrpSpPr>
            <p:cNvPr id="9" name="Группа 37"/>
            <p:cNvGrpSpPr/>
            <p:nvPr/>
          </p:nvGrpSpPr>
          <p:grpSpPr>
            <a:xfrm>
              <a:off x="5148064" y="1484784"/>
              <a:ext cx="3451210" cy="1666753"/>
              <a:chOff x="0" y="5206"/>
              <a:chExt cx="3451210" cy="1666753"/>
            </a:xfrm>
            <a:scene3d>
              <a:camera prst="orthographicFront"/>
              <a:lightRig rig="flat" dir="t"/>
            </a:scene3d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0" y="5206"/>
                <a:ext cx="3451210" cy="1666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656184"/>
              <a:ext cx="1340768" cy="13407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660232" y="1700808"/>
              <a:ext cx="17506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Проверка факта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голосования 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по месту 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нахождения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41"/>
          <p:cNvGrpSpPr/>
          <p:nvPr/>
        </p:nvGrpSpPr>
        <p:grpSpPr>
          <a:xfrm rot="5400000">
            <a:off x="6630880" y="2522248"/>
            <a:ext cx="576065" cy="949409"/>
            <a:chOff x="3657739" y="363298"/>
            <a:chExt cx="875773" cy="949409"/>
          </a:xfrm>
        </p:grpSpPr>
        <p:sp>
          <p:nvSpPr>
            <p:cNvPr id="43" name="Стрелка вправо 42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2399"/>
            <a:ext cx="504056" cy="5034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539552" y="1988840"/>
            <a:ext cx="3456384" cy="57606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00265" y="3861048"/>
            <a:ext cx="2710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Исключен, как подавший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заявление о включении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месту нахождения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92" y="1556792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УИК по месту регистрации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СПИСОК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Группа 50"/>
          <p:cNvGrpSpPr/>
          <p:nvPr/>
        </p:nvGrpSpPr>
        <p:grpSpPr>
          <a:xfrm>
            <a:off x="5148064" y="3284984"/>
            <a:ext cx="3451210" cy="2880320"/>
            <a:chOff x="5364088" y="2708920"/>
            <a:chExt cx="3451210" cy="2376264"/>
          </a:xfrm>
        </p:grpSpPr>
        <p:grpSp>
          <p:nvGrpSpPr>
            <p:cNvPr id="12" name="Группа 51"/>
            <p:cNvGrpSpPr/>
            <p:nvPr/>
          </p:nvGrpSpPr>
          <p:grpSpPr>
            <a:xfrm>
              <a:off x="5364088" y="2708920"/>
              <a:ext cx="3451210" cy="2376264"/>
              <a:chOff x="0" y="-161469"/>
              <a:chExt cx="3451210" cy="1833428"/>
            </a:xfrm>
            <a:scene3d>
              <a:camera prst="orthographicFront"/>
              <a:lightRig rig="flat" dir="t"/>
            </a:scene3d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0" y="-161469"/>
                <a:ext cx="3451210" cy="1833428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7380312" y="2780928"/>
              <a:ext cx="800639" cy="99731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6156176" y="2780928"/>
              <a:ext cx="663839" cy="99731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7092280" y="2780928"/>
              <a:ext cx="329063" cy="997311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6804248" y="2780928"/>
              <a:ext cx="329063" cy="997310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01208"/>
            <a:ext cx="504056" cy="50405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0" y="533813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Голосование по месту нахождения избирателей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4437112"/>
            <a:ext cx="295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в список избирателей + </a:t>
            </a:r>
            <a:r>
              <a:rPr lang="ru-RU" b="1" dirty="0" smtClean="0">
                <a:solidFill>
                  <a:srgbClr val="FF0000"/>
                </a:solidFill>
              </a:rPr>
              <a:t>решение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 включении в список избирателей (либо об отказе во включении в список избирателей)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20688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Выборы </a:t>
            </a:r>
            <a:r>
              <a:rPr lang="ru-RU" sz="3600" b="1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Губернатора Санкт-Петербурга</a:t>
            </a:r>
            <a:endParaRPr lang="ru-RU" sz="3600" b="1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899592" y="1988840"/>
            <a:ext cx="712879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DA2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Открепительное удостоверение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827584" y="3501008"/>
            <a:ext cx="7128792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006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Голосование по месту нахождения </a:t>
            </a:r>
            <a:br>
              <a:rPr lang="ru-RU" sz="2300" dirty="0" smtClean="0">
                <a:solidFill>
                  <a:srgbClr val="006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ru-RU" sz="2300" dirty="0" smtClean="0">
                <a:solidFill>
                  <a:srgbClr val="006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избирателя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84984"/>
            <a:ext cx="1512168" cy="15121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60848"/>
            <a:ext cx="1080213" cy="10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32040" y="836712"/>
            <a:ext cx="3744416" cy="3545586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ru-RU" dirty="0" smtClean="0"/>
              <a:t>    Информация о факте обращения УИК о проведении проверки и ее результатах фиксируется ТИК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 специальном журнале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3" y="389926"/>
            <a:ext cx="4495800" cy="588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Обеспечение гласности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504" y="764704"/>
            <a:ext cx="8856984" cy="6515630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 smtClean="0"/>
              <a:t>Члены УИК и наблюдатели вправе знакомиться с Реестром избирателей, подлежащих исключению из списка избирателей, Реестром избирателей, подавших неучтенные заявления;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b="1" dirty="0" smtClean="0"/>
              <a:t>В </a:t>
            </a:r>
            <a:r>
              <a:rPr lang="ru-RU" sz="1700" b="1" dirty="0" smtClean="0">
                <a:solidFill>
                  <a:srgbClr val="FF0000"/>
                </a:solidFill>
              </a:rPr>
              <a:t>день голосования </a:t>
            </a:r>
            <a:r>
              <a:rPr lang="ru-RU" sz="1700" dirty="0" smtClean="0"/>
              <a:t>имеют право получать информацию о числе избирателей, проголосовавших по месту нахождения на данном избирательном участке, в том числе проголосовавших на основании специального заявления;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ru-RU" sz="500" dirty="0" smtClean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 smtClean="0"/>
              <a:t>Перед открытием избирательного участка председатель УИК информирует членов УИК и наблюдателей о числе избирателей, включенных в список избирателей на данном избирательном участке, в том числе подавших заявления о включении в список избирателей по месту нахождения на данном избирательном участке, о числе избирателей, исключенных из списка избирателей в связи с подачей заявления, в том числе в связи с оформлением специального заявления.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b="1" dirty="0" smtClean="0"/>
              <a:t>Указанная</a:t>
            </a:r>
            <a:r>
              <a:rPr lang="ru-RU" sz="1700" b="1" dirty="0" smtClean="0">
                <a:solidFill>
                  <a:srgbClr val="FF0000"/>
                </a:solidFill>
              </a:rPr>
              <a:t> информация также размещается на информационном стенде </a:t>
            </a:r>
            <a:br>
              <a:rPr lang="ru-RU" sz="1700" b="1" dirty="0" smtClean="0">
                <a:solidFill>
                  <a:srgbClr val="FF0000"/>
                </a:solidFill>
              </a:rPr>
            </a:br>
            <a:r>
              <a:rPr lang="ru-RU" sz="1700" b="1" dirty="0" smtClean="0">
                <a:solidFill>
                  <a:srgbClr val="FF0000"/>
                </a:solidFill>
              </a:rPr>
              <a:t>в помещении для голосования.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 smtClean="0"/>
              <a:t>Число избирателей, включенных в список избирателей на основании специальных заявлений, оглашается </a:t>
            </a:r>
            <a:r>
              <a:rPr lang="ru-RU" sz="1800" dirty="0" smtClean="0"/>
              <a:t>при подсчете голосов УИК до подписания протокола об итогах голосования. </a:t>
            </a:r>
            <a:endParaRPr lang="ru-RU" sz="1800" dirty="0" smtClean="0">
              <a:hlinkClick r:id="rId2"/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ru-RU" sz="1800" u="sng" dirty="0" smtClean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10417"/>
            <a:ext cx="548680" cy="54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Активное избирательное право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8" name="Рисунок 7" descr="гол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2400000" cy="2400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3037384" y="1654633"/>
            <a:ext cx="1929962" cy="1764196"/>
          </a:xfrm>
          <a:prstGeom prst="roundRect">
            <a:avLst/>
          </a:prstGeom>
          <a:solidFill>
            <a:srgbClr val="DBEEF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достижение возраста 18 лет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наличие гражданства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903640" y="836712"/>
            <a:ext cx="3240360" cy="1224136"/>
          </a:xfrm>
          <a:prstGeom prst="roundRect">
            <a:avLst/>
          </a:prstGeom>
          <a:solidFill>
            <a:srgbClr val="DBEEF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наличие регистрации по месту жительства на территории </a:t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Санкт-Петербурга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903640" y="2276872"/>
            <a:ext cx="3240360" cy="1872208"/>
          </a:xfrm>
          <a:prstGeom prst="roundRect">
            <a:avLst/>
          </a:prstGeom>
          <a:solidFill>
            <a:srgbClr val="DBEEF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военнослужащие (в том числе курсанты военных профессиональных образовательных организаций и военных образовательных организаций высшего образования, которые расположены на территории </a:t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Санкт-Петербурга)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868144" y="4365104"/>
            <a:ext cx="3275856" cy="1728192"/>
          </a:xfrm>
          <a:prstGeom prst="roundRect">
            <a:avLst/>
          </a:prstGeom>
          <a:solidFill>
            <a:srgbClr val="DBEEF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семей военнослужащих, если они проживают на территории расположения воинской части, военной организации или учреждения либо зарегистрированы </a:t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установленном порядке при воинской части, военной организации или учреждении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195736" y="4365104"/>
            <a:ext cx="3419872" cy="1728192"/>
          </a:xfrm>
          <a:prstGeom prst="roundRect">
            <a:avLst/>
          </a:prstGeom>
          <a:solidFill>
            <a:srgbClr val="DBEEF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тсутствие регистрации по месту жительства на территории Российской Федерации (при этом наличие регистрации по месту пребывания на территории Санкт-Петербурга не менее чем за 3 месяца до дня голосования, в случае подачи заявления о голосовании по месту нахождения)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5222811" y="1075364"/>
            <a:ext cx="531440" cy="828092"/>
          </a:xfrm>
          <a:prstGeom prst="rightArrow">
            <a:avLst/>
          </a:prstGeom>
          <a:solidFill>
            <a:srgbClr val="BAD5E8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5222811" y="2388152"/>
            <a:ext cx="531440" cy="828092"/>
          </a:xfrm>
          <a:prstGeom prst="rightArrow">
            <a:avLst/>
          </a:prstGeom>
          <a:solidFill>
            <a:srgbClr val="BAD5E8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 rot="5400000">
            <a:off x="3831101" y="3643264"/>
            <a:ext cx="531440" cy="828092"/>
          </a:xfrm>
          <a:prstGeom prst="rightArrow">
            <a:avLst/>
          </a:prstGeom>
          <a:solidFill>
            <a:srgbClr val="BAD5E8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2377450">
            <a:off x="5086984" y="3473447"/>
            <a:ext cx="531440" cy="828092"/>
          </a:xfrm>
          <a:prstGeom prst="rightArrow">
            <a:avLst/>
          </a:prstGeom>
          <a:solidFill>
            <a:srgbClr val="BAD5E8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32656"/>
            <a:ext cx="9144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2813">
              <a:lnSpc>
                <a:spcPct val="90000"/>
              </a:lnSpc>
              <a:defRPr sz="3600" b="1" spc="-15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r>
              <a:rPr lang="ru-RU" dirty="0"/>
              <a:t>Голосование </a:t>
            </a:r>
            <a:r>
              <a:rPr lang="ru-RU" dirty="0" smtClean="0"/>
              <a:t>избирателей </a:t>
            </a:r>
          </a:p>
          <a:p>
            <a:r>
              <a:rPr lang="ru-RU" dirty="0" smtClean="0"/>
              <a:t>по </a:t>
            </a:r>
            <a:r>
              <a:rPr lang="ru-RU" dirty="0"/>
              <a:t>месту </a:t>
            </a:r>
            <a:r>
              <a:rPr lang="ru-RU" dirty="0" smtClean="0"/>
              <a:t>нахождения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72816"/>
            <a:ext cx="7857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Избиратель вправе подать:</a:t>
            </a:r>
          </a:p>
          <a:p>
            <a:pPr algn="ctr">
              <a:lnSpc>
                <a:spcPct val="80000"/>
              </a:lnSpc>
            </a:pPr>
            <a:endParaRPr lang="ru-RU" sz="2400" b="1" dirty="0" smtClean="0"/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 «</a:t>
            </a:r>
            <a:r>
              <a:rPr lang="ru-RU" sz="2400" b="1" u="sng" dirty="0" smtClean="0"/>
              <a:t>обычное»</a:t>
            </a:r>
            <a:r>
              <a:rPr lang="ru-RU" sz="2400" b="1" dirty="0" smtClean="0"/>
              <a:t> заявление:</a:t>
            </a:r>
          </a:p>
          <a:p>
            <a:pPr algn="ctr">
              <a:lnSpc>
                <a:spcPct val="80000"/>
              </a:lnSpc>
            </a:pPr>
            <a:endParaRPr lang="ru-RU" sz="2400" b="1" dirty="0" smtClean="0"/>
          </a:p>
          <a:p>
            <a:pPr algn="ctr">
              <a:lnSpc>
                <a:spcPct val="80000"/>
              </a:lnSpc>
              <a:buFontTx/>
              <a:buChar char="-"/>
            </a:pPr>
            <a:r>
              <a:rPr lang="ru-RU" sz="2400" b="1" dirty="0" smtClean="0"/>
              <a:t>в любую ТИК – с</a:t>
            </a:r>
            <a:r>
              <a:rPr lang="ru-RU" sz="2400" dirty="0" smtClean="0"/>
              <a:t> </a:t>
            </a:r>
            <a:r>
              <a:rPr lang="ru-RU" sz="2400" b="1" dirty="0" smtClean="0"/>
              <a:t>24 июля по 4 сентября 2019 года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включительно;</a:t>
            </a:r>
          </a:p>
          <a:p>
            <a:pPr algn="ctr">
              <a:lnSpc>
                <a:spcPct val="80000"/>
              </a:lnSpc>
              <a:buFontTx/>
              <a:buChar char="-"/>
            </a:pPr>
            <a:r>
              <a:rPr lang="ru-RU" sz="2400" b="1" dirty="0" smtClean="0"/>
              <a:t>в любую УИК – с 28 августа по 4 сентября 2019 года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включительно.</a:t>
            </a:r>
          </a:p>
          <a:p>
            <a:pPr algn="ctr">
              <a:lnSpc>
                <a:spcPct val="80000"/>
              </a:lnSpc>
            </a:pPr>
            <a:endParaRPr lang="ru-RU" sz="2400" b="1" u="sng" dirty="0" smtClean="0"/>
          </a:p>
          <a:p>
            <a:pPr algn="ctr">
              <a:lnSpc>
                <a:spcPct val="80000"/>
              </a:lnSpc>
            </a:pPr>
            <a:r>
              <a:rPr lang="ru-RU" sz="2400" b="1" u="sng" dirty="0" smtClean="0"/>
              <a:t>специальное</a:t>
            </a:r>
            <a:r>
              <a:rPr lang="ru-RU" sz="2400" b="1" dirty="0" smtClean="0"/>
              <a:t> заявление:</a:t>
            </a:r>
          </a:p>
          <a:p>
            <a:pPr algn="ctr">
              <a:lnSpc>
                <a:spcPct val="80000"/>
              </a:lnSpc>
            </a:pPr>
            <a:endParaRPr lang="ru-RU" sz="2400" b="1" dirty="0" smtClean="0"/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в «свою» УИК – с 5 сентября по 7 сентября 2019 года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 (не позднее 14.00 часов).</a:t>
            </a:r>
          </a:p>
          <a:p>
            <a:pPr>
              <a:lnSpc>
                <a:spcPct val="8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21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8208912" cy="4320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878497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/>
              <a:t>Избиратель вправе подать </a:t>
            </a:r>
            <a:r>
              <a:rPr lang="ru-RU" sz="2200" b="1" u="sng" dirty="0" smtClean="0"/>
              <a:t>«обычное»</a:t>
            </a:r>
            <a:r>
              <a:rPr lang="ru-RU" sz="2200" b="1" dirty="0" smtClean="0"/>
              <a:t> заявление в МФЦ и через ЕПГУ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с</a:t>
            </a:r>
            <a:r>
              <a:rPr lang="ru-RU" sz="2200" dirty="0" smtClean="0"/>
              <a:t> </a:t>
            </a:r>
            <a:r>
              <a:rPr lang="ru-RU" sz="2200" b="1" dirty="0" smtClean="0"/>
              <a:t>24 июля по 4 сентября 2019 года включительно</a:t>
            </a:r>
          </a:p>
          <a:p>
            <a:pPr>
              <a:lnSpc>
                <a:spcPct val="80000"/>
              </a:lnSpc>
            </a:pPr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7214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2000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Заявление подается избирателем: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268760"/>
            <a:ext cx="8749480" cy="598933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800" u="sng" dirty="0" smtClean="0"/>
              <a:t>лично</a:t>
            </a:r>
            <a:r>
              <a:rPr lang="ru-RU" sz="2800" dirty="0" smtClean="0"/>
              <a:t> при предъявлении </a:t>
            </a:r>
            <a:r>
              <a:rPr lang="ru-RU" sz="2800" u="sng" dirty="0" smtClean="0"/>
              <a:t>паспорта гражданина РФ </a:t>
            </a:r>
            <a:br>
              <a:rPr lang="ru-RU" sz="2800" u="sng" dirty="0" smtClean="0"/>
            </a:br>
            <a:r>
              <a:rPr lang="ru-RU" sz="2800" dirty="0" smtClean="0"/>
              <a:t>(в период замены паспорта – временного удостоверения личности), а также </a:t>
            </a:r>
            <a:r>
              <a:rPr lang="ru-RU" sz="2800" u="sng" dirty="0" smtClean="0"/>
              <a:t>документа</a:t>
            </a:r>
            <a:r>
              <a:rPr lang="ru-RU" sz="2800" dirty="0" smtClean="0"/>
              <a:t>, подтверждающего наличие у избирателя активного избирательного права;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u="sng" dirty="0" smtClean="0"/>
              <a:t>только один раз</a:t>
            </a:r>
            <a:r>
              <a:rPr lang="ru-RU" sz="2800" dirty="0" smtClean="0"/>
              <a:t>, о чем избиратель извещается при подаче заявления (действительным считается заявление, поданное первым) – сервис на сайте ЦИК России;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endParaRPr lang="ru-RU" sz="28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/>
              <a:t>Избиратель может устно или письменно обратиться в ТИК или УИК для предоставления возможности подать заявление «на дому».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548680" cy="54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844824"/>
            <a:ext cx="3096344" cy="83099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effectLst/>
              </a:rPr>
              <a:t>Основная часть заявления, которая остается в УИК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724128" y="3789040"/>
            <a:ext cx="3254896" cy="1384995"/>
          </a:xfrm>
        </p:spPr>
        <p:txBody>
          <a:bodyPr/>
          <a:lstStyle/>
          <a:p>
            <a:pPr marL="0" algn="just">
              <a:buNone/>
            </a:pPr>
            <a:r>
              <a:rPr lang="ru-RU" sz="2000" dirty="0" smtClean="0"/>
              <a:t>Отрывная часть, которая после регистрации заявления передается избирателю </a:t>
            </a:r>
            <a:br>
              <a:rPr lang="ru-RU" sz="2000" dirty="0" smtClean="0"/>
            </a:br>
            <a:r>
              <a:rPr lang="ru-RU" sz="2000" dirty="0" smtClean="0"/>
              <a:t>(не является обязательной для предъявления)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788024" y="1988840"/>
            <a:ext cx="864096" cy="20327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746867" y="3978317"/>
            <a:ext cx="936104" cy="2232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188640"/>
            <a:ext cx="4283968" cy="13542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algn="ctr">
              <a:spcAft>
                <a:spcPts val="0"/>
              </a:spcAft>
              <a:buNone/>
            </a:pPr>
            <a:r>
              <a:rPr lang="ru-RU" sz="2200" dirty="0" smtClean="0"/>
              <a:t>«Обычное» заявление изготавливается </a:t>
            </a:r>
            <a:r>
              <a:rPr lang="ru-RU" sz="2200" u="sng" dirty="0" smtClean="0"/>
              <a:t>преимущественно </a:t>
            </a:r>
            <a:r>
              <a:rPr lang="ru-RU" sz="2200" dirty="0" smtClean="0"/>
              <a:t>в машинописном виде с </a:t>
            </a:r>
            <a:r>
              <a:rPr lang="en-US" sz="2200" dirty="0" smtClean="0"/>
              <a:t>QR-</a:t>
            </a:r>
            <a:r>
              <a:rPr lang="ru-RU" sz="2200" dirty="0" smtClean="0"/>
              <a:t>кодом или на бумажном носителе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3275856" y="4293096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8" y="371497"/>
            <a:ext cx="4503420" cy="600456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 bwMode="auto">
          <a:xfrm>
            <a:off x="3095836" y="4353723"/>
            <a:ext cx="151216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2745882" y="6052021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64288" y="5403949"/>
            <a:ext cx="151216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76"/>
          <p:cNvSpPr>
            <a:spLocks noChangeArrowheads="1"/>
          </p:cNvSpPr>
          <p:nvPr/>
        </p:nvSpPr>
        <p:spPr bwMode="auto">
          <a:xfrm>
            <a:off x="152400" y="74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0"/>
            <a:ext cx="4248472" cy="68941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Специальное заявление подается только в «свою» УИК, где избиратель включен или имеет право быть включенным </a:t>
            </a:r>
            <a:br>
              <a:rPr lang="ru-RU" sz="1900" dirty="0" smtClean="0"/>
            </a:br>
            <a:r>
              <a:rPr lang="ru-RU" sz="1900" dirty="0" smtClean="0"/>
              <a:t>в список избирателей.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В целях защиты от подделки используется марка, которая наклеивается в верхний левый угол. На нее ставится печать УИК, чтобы номер марки не был задет.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Избиратель исключается из списка избирателей данного ИУ, а в графе «Особые отметки» указывается номер марки, проставляется подпись избирателя.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Специальное заявление помещается </a:t>
            </a:r>
            <a:br>
              <a:rPr lang="ru-RU" sz="1900" dirty="0" smtClean="0"/>
            </a:br>
            <a:r>
              <a:rPr lang="ru-RU" sz="1900" dirty="0" smtClean="0"/>
              <a:t>в конверт и передается избирателю.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Если установлено, что избиратель ранее обращался за оформлением «обычного» заявления, то УИК отказывает </a:t>
            </a:r>
            <a:br>
              <a:rPr lang="ru-RU" sz="1900" dirty="0" smtClean="0"/>
            </a:br>
            <a:r>
              <a:rPr lang="ru-RU" sz="1900" dirty="0" smtClean="0"/>
              <a:t>в оформлении специального заявления.</a:t>
            </a:r>
          </a:p>
          <a:p>
            <a:pPr marL="0">
              <a:spcAft>
                <a:spcPts val="600"/>
              </a:spcAft>
              <a:buNone/>
            </a:pPr>
            <a:r>
              <a:rPr lang="ru-RU" sz="1900" dirty="0" smtClean="0"/>
              <a:t> </a:t>
            </a:r>
          </a:p>
          <a:p>
            <a:pPr marL="0">
              <a:spcAft>
                <a:spcPts val="600"/>
              </a:spcAft>
              <a:buNone/>
            </a:pPr>
            <a:endParaRPr lang="ru-RU" sz="19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6273225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0047"/>
            <a:ext cx="4503420" cy="61341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 bwMode="auto">
          <a:xfrm>
            <a:off x="395536" y="404664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04248" y="1844824"/>
            <a:ext cx="72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3532030" y="5729970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74896" y="1847121"/>
            <a:ext cx="5616624" cy="3188565"/>
          </a:xfrm>
        </p:spPr>
        <p:txBody>
          <a:bodyPr/>
          <a:lstStyle/>
          <a:p>
            <a:pPr marL="0" algn="just">
              <a:buNone/>
            </a:pPr>
            <a:r>
              <a:rPr lang="ru-RU" sz="2800" dirty="0" smtClean="0"/>
              <a:t>Фамилия, имя, отчество избирателя, дата рождения, адрес места жительства указываются </a:t>
            </a:r>
            <a:r>
              <a:rPr lang="ru-RU" sz="2800" b="1" u="sng" dirty="0" smtClean="0"/>
              <a:t>только в соответствии с паспортом гражданина РФ </a:t>
            </a:r>
            <a:r>
              <a:rPr lang="ru-RU" sz="2800" dirty="0" smtClean="0"/>
              <a:t>(в период замены паспорта – временным удостоверением личности) </a:t>
            </a:r>
          </a:p>
          <a:p>
            <a:pPr marL="0" algn="just">
              <a:buNone/>
            </a:pPr>
            <a:endParaRPr lang="ru-RU" sz="2800" b="1" u="sng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6273225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6" name="Рисунок 5" descr="problemnyj-kredit-ukrainskij-bank-901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168352" cy="4345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32656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Заполнение заявления (внесение данных)</a:t>
            </a:r>
            <a:endParaRPr lang="ru-RU" sz="3600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1607</Words>
  <Application>Microsoft Office PowerPoint</Application>
  <PresentationFormat>Экран (4:3)</PresentationFormat>
  <Paragraphs>184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Courier New</vt:lpstr>
      <vt:lpstr>Impact</vt:lpstr>
      <vt:lpstr>Wingdings</vt:lpstr>
      <vt:lpstr>Calibri</vt:lpstr>
      <vt:lpstr>Segoe</vt:lpstr>
      <vt:lpstr>7-00134_MS_Qwest_template_Segoe</vt:lpstr>
      <vt:lpstr>Белый текст и шрифт Courier для слайдов с кодом</vt:lpstr>
      <vt:lpstr>Порядок   подачи заявления  о включении избирателя  в список избирателей  по месту нахождения  на выборах Губернатора  Санкт-Петербурга </vt:lpstr>
      <vt:lpstr>Презентация PowerPoint</vt:lpstr>
      <vt:lpstr>Активное избирательное право</vt:lpstr>
      <vt:lpstr>Презентация PowerPoint</vt:lpstr>
      <vt:lpstr>Презентация PowerPoint</vt:lpstr>
      <vt:lpstr>Заявление подается избирателем:</vt:lpstr>
      <vt:lpstr>Основная часть заявления, которая остается в УИК </vt:lpstr>
      <vt:lpstr>Презентация PowerPoint</vt:lpstr>
      <vt:lpstr>Презентация PowerPoint</vt:lpstr>
      <vt:lpstr>Журнал регистрации заявлений о голосовании  по месту нахождения</vt:lpstr>
      <vt:lpstr>Презентация PowerPoint</vt:lpstr>
      <vt:lpstr>Презентация PowerPoint</vt:lpstr>
      <vt:lpstr>Не позднее  7 сентября 2019 года ТИК передает в УИК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гласности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П. Вергелис</dc:creator>
  <cp:lastModifiedBy>Дёмкин</cp:lastModifiedBy>
  <cp:revision>271</cp:revision>
  <cp:lastPrinted>2017-07-26T07:46:06Z</cp:lastPrinted>
  <dcterms:modified xsi:type="dcterms:W3CDTF">2019-06-06T07:50:34Z</dcterms:modified>
</cp:coreProperties>
</file>